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74" r:id="rId3"/>
    <p:sldId id="285" r:id="rId4"/>
    <p:sldId id="258" r:id="rId5"/>
    <p:sldId id="276" r:id="rId6"/>
    <p:sldId id="261" r:id="rId7"/>
    <p:sldId id="259" r:id="rId8"/>
    <p:sldId id="262" r:id="rId9"/>
    <p:sldId id="260" r:id="rId10"/>
    <p:sldId id="271" r:id="rId11"/>
    <p:sldId id="280" r:id="rId12"/>
    <p:sldId id="279" r:id="rId13"/>
    <p:sldId id="281" r:id="rId14"/>
    <p:sldId id="273" r:id="rId15"/>
    <p:sldId id="266" r:id="rId16"/>
    <p:sldId id="270" r:id="rId17"/>
    <p:sldId id="282" r:id="rId18"/>
    <p:sldId id="278" r:id="rId19"/>
    <p:sldId id="283" r:id="rId20"/>
    <p:sldId id="287" r:id="rId21"/>
    <p:sldId id="267" r:id="rId22"/>
    <p:sldId id="264" r:id="rId23"/>
    <p:sldId id="284" r:id="rId24"/>
    <p:sldId id="286" r:id="rId25"/>
    <p:sldId id="275" r:id="rId26"/>
    <p:sldId id="268" r:id="rId27"/>
    <p:sldId id="277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6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ACA51D-8FC0-4FBD-9E50-455EAC85047F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E9B31-769C-48CD-AE21-83C7D23D5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76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84F37-35CC-49BB-A2D3-22CBE830F7B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E3D3F-4AAF-4E35-93DB-5882FBBB9A3D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D134C-44C6-4C41-93BB-7C1FB41A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2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E3D3F-4AAF-4E35-93DB-5882FBBB9A3D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D134C-44C6-4C41-93BB-7C1FB41A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38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E3D3F-4AAF-4E35-93DB-5882FBBB9A3D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D134C-44C6-4C41-93BB-7C1FB41A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88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E3D3F-4AAF-4E35-93DB-5882FBBB9A3D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D134C-44C6-4C41-93BB-7C1FB41A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93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E3D3F-4AAF-4E35-93DB-5882FBBB9A3D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D134C-44C6-4C41-93BB-7C1FB41A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07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E3D3F-4AAF-4E35-93DB-5882FBBB9A3D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D134C-44C6-4C41-93BB-7C1FB41A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94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E3D3F-4AAF-4E35-93DB-5882FBBB9A3D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D134C-44C6-4C41-93BB-7C1FB41A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09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E3D3F-4AAF-4E35-93DB-5882FBBB9A3D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D134C-44C6-4C41-93BB-7C1FB41A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63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E3D3F-4AAF-4E35-93DB-5882FBBB9A3D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D134C-44C6-4C41-93BB-7C1FB41A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750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E3D3F-4AAF-4E35-93DB-5882FBBB9A3D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D134C-44C6-4C41-93BB-7C1FB41A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E3D3F-4AAF-4E35-93DB-5882FBBB9A3D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D134C-44C6-4C41-93BB-7C1FB41A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10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E3D3F-4AAF-4E35-93DB-5882FBBB9A3D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D134C-44C6-4C41-93BB-7C1FB41A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62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monarchjointventure.org/get-involved/i-am-a/educator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Pollinator Garden Plant List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792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Desert marigold</a:t>
            </a:r>
            <a:br>
              <a:rPr lang="en-US" dirty="0" smtClean="0"/>
            </a:br>
            <a:r>
              <a:rPr lang="en-US" i="1" dirty="0" err="1" smtClean="0"/>
              <a:t>Baileya</a:t>
            </a:r>
            <a:r>
              <a:rPr lang="en-US" i="1" dirty="0" smtClean="0"/>
              <a:t> </a:t>
            </a:r>
            <a:r>
              <a:rPr lang="en-US" i="1" dirty="0" err="1" smtClean="0"/>
              <a:t>multiradiata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27" y="2587911"/>
            <a:ext cx="3720662" cy="2895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55" y="1597081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80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Chocolate flower</a:t>
            </a:r>
            <a:br>
              <a:rPr lang="en-US" dirty="0" smtClean="0"/>
            </a:br>
            <a:r>
              <a:rPr lang="en-US" i="1" dirty="0" smtClean="0"/>
              <a:t>Berlandiera lyrata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5" y="2162296"/>
            <a:ext cx="3941650" cy="29562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799" y="2162296"/>
            <a:ext cx="4568492" cy="256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94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Baja Fairy Duster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Calliandra </a:t>
            </a:r>
            <a:r>
              <a:rPr lang="en-US" i="1" dirty="0"/>
              <a:t>californica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34510"/>
            <a:ext cx="3502718" cy="525407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72769"/>
            <a:ext cx="3099718" cy="437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76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Pink Fairy Duster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Calliandra eriophylla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5" y="2317530"/>
            <a:ext cx="3720664" cy="27904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605" y="2147997"/>
            <a:ext cx="5167312" cy="344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88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Desert willow</a:t>
            </a:r>
            <a:br>
              <a:rPr lang="en-US" dirty="0" smtClean="0"/>
            </a:br>
            <a:r>
              <a:rPr lang="en-US" i="1" dirty="0" err="1" smtClean="0"/>
              <a:t>Chilopsis</a:t>
            </a:r>
            <a:r>
              <a:rPr lang="en-US" i="1" dirty="0" smtClean="0"/>
              <a:t> </a:t>
            </a:r>
            <a:r>
              <a:rPr lang="en-US" i="1" dirty="0" err="1" smtClean="0"/>
              <a:t>linearis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66" y="2185268"/>
            <a:ext cx="4021976" cy="4021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18983"/>
            <a:ext cx="4325976" cy="431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18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Damianita</a:t>
            </a:r>
            <a:r>
              <a:rPr lang="en-US" dirty="0" smtClean="0"/>
              <a:t> daisy</a:t>
            </a:r>
            <a:br>
              <a:rPr lang="en-US" dirty="0" smtClean="0"/>
            </a:br>
            <a:r>
              <a:rPr lang="en-US" i="1" dirty="0"/>
              <a:t>Chrysactinia mexicana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882" y="2102069"/>
            <a:ext cx="5115912" cy="34106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26" y="2664373"/>
            <a:ext cx="3429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14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Gregg’s mistflower</a:t>
            </a:r>
            <a:br>
              <a:rPr lang="en-US" dirty="0" smtClean="0"/>
            </a:br>
            <a:r>
              <a:rPr lang="en-US" i="1" dirty="0" smtClean="0"/>
              <a:t>Conoclinium greggii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6" y="2385562"/>
            <a:ext cx="4183116" cy="31383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90689"/>
            <a:ext cx="4439306" cy="452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21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Yellow </a:t>
            </a:r>
            <a:r>
              <a:rPr lang="en-US" dirty="0" err="1" smtClean="0"/>
              <a:t>dalea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err="1" smtClean="0"/>
              <a:t>Dalea</a:t>
            </a:r>
            <a:r>
              <a:rPr lang="en-US" i="1" dirty="0" smtClean="0"/>
              <a:t> </a:t>
            </a:r>
            <a:r>
              <a:rPr lang="en-US" i="1" dirty="0" err="1" smtClean="0"/>
              <a:t>lutea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9" y="1954498"/>
            <a:ext cx="3473668" cy="3473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32" y="1690689"/>
            <a:ext cx="520192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73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Eastern </a:t>
            </a:r>
            <a:r>
              <a:rPr lang="en-US" dirty="0"/>
              <a:t>Mojave buckwheat</a:t>
            </a:r>
            <a:br>
              <a:rPr lang="en-US" dirty="0"/>
            </a:br>
            <a:r>
              <a:rPr lang="en-US" i="1" dirty="0"/>
              <a:t>Eriogonum </a:t>
            </a:r>
            <a:r>
              <a:rPr lang="en-US" i="1" dirty="0" smtClean="0"/>
              <a:t>fasciculatum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7" y="2406869"/>
            <a:ext cx="2929196" cy="30112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331" y="1807779"/>
            <a:ext cx="5612524" cy="420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59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Desert lavender</a:t>
            </a:r>
            <a:r>
              <a:rPr lang="en-US" dirty="0"/>
              <a:t/>
            </a:r>
            <a:br>
              <a:rPr lang="en-US" dirty="0"/>
            </a:br>
            <a:r>
              <a:rPr lang="en-US" i="1" dirty="0" err="1" smtClean="0"/>
              <a:t>Hyptis</a:t>
            </a:r>
            <a:r>
              <a:rPr lang="en-US" i="1" dirty="0" smtClean="0"/>
              <a:t> </a:t>
            </a:r>
            <a:r>
              <a:rPr lang="en-US" i="1" dirty="0" err="1" smtClean="0"/>
              <a:t>emoryi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9" y="2448910"/>
            <a:ext cx="3276522" cy="2737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496" y="2010103"/>
            <a:ext cx="5423338" cy="361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69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Checklist – what’s in your garden?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019367"/>
              </p:ext>
            </p:extLst>
          </p:nvPr>
        </p:nvGraphicFramePr>
        <p:xfrm>
          <a:off x="4572000" y="1597572"/>
          <a:ext cx="4502372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4261">
                  <a:extLst>
                    <a:ext uri="{9D8B030D-6E8A-4147-A177-3AD203B41FA5}">
                      <a16:colId xmlns:a16="http://schemas.microsoft.com/office/drawing/2014/main" val="2220613005"/>
                    </a:ext>
                  </a:extLst>
                </a:gridCol>
                <a:gridCol w="1058111">
                  <a:extLst>
                    <a:ext uri="{9D8B030D-6E8A-4147-A177-3AD203B41FA5}">
                      <a16:colId xmlns:a16="http://schemas.microsoft.com/office/drawing/2014/main" val="3088931325"/>
                    </a:ext>
                  </a:extLst>
                </a:gridCol>
              </a:tblGrid>
              <a:tr h="351978">
                <a:tc>
                  <a:txBody>
                    <a:bodyPr/>
                    <a:lstStyle/>
                    <a:p>
                      <a:r>
                        <a:rPr lang="en-US" dirty="0" smtClean="0"/>
                        <a:t>Plant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Number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769710"/>
                  </a:ext>
                </a:extLst>
              </a:tr>
              <a:tr h="3588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Gregg’s mistflower (</a:t>
                      </a:r>
                      <a:r>
                        <a:rPr lang="en-US" sz="1200" b="1" i="1" dirty="0" smtClean="0"/>
                        <a:t>Conoclinium greggii</a:t>
                      </a:r>
                      <a:r>
                        <a:rPr lang="en-US" sz="1200" b="1" dirty="0" smtClean="0"/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12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951631"/>
                  </a:ext>
                </a:extLst>
              </a:tr>
              <a:tr h="3588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dirty="0" smtClean="0"/>
                        <a:t>Yellow</a:t>
                      </a:r>
                      <a:r>
                        <a:rPr lang="en-US" sz="1200" i="0" baseline="0" dirty="0" smtClean="0"/>
                        <a:t> </a:t>
                      </a:r>
                      <a:r>
                        <a:rPr lang="en-US" sz="1200" i="0" baseline="0" dirty="0" err="1" smtClean="0"/>
                        <a:t>dalea</a:t>
                      </a:r>
                      <a:r>
                        <a:rPr lang="en-US" sz="1200" i="0" baseline="0" dirty="0" smtClean="0"/>
                        <a:t> (</a:t>
                      </a:r>
                      <a:r>
                        <a:rPr lang="en-US" sz="1200" i="1" baseline="0" dirty="0" err="1" smtClean="0"/>
                        <a:t>Dalea</a:t>
                      </a:r>
                      <a:r>
                        <a:rPr lang="en-US" sz="1200" i="1" baseline="0" dirty="0" smtClean="0"/>
                        <a:t> </a:t>
                      </a:r>
                      <a:r>
                        <a:rPr lang="en-US" sz="1200" i="1" baseline="0" dirty="0" err="1" smtClean="0"/>
                        <a:t>lutea</a:t>
                      </a:r>
                      <a:r>
                        <a:rPr lang="en-US" sz="1200" i="0" baseline="0" dirty="0" smtClean="0"/>
                        <a:t>)</a:t>
                      </a:r>
                      <a:endParaRPr lang="en-US" sz="1200" i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6450607"/>
                  </a:ext>
                </a:extLst>
              </a:tr>
              <a:tr h="3519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Eastern Mojave buckwheat (</a:t>
                      </a:r>
                      <a:r>
                        <a:rPr lang="en-US" sz="1200" i="1" dirty="0" smtClean="0"/>
                        <a:t>Eriogonum fasciculatum</a:t>
                      </a:r>
                      <a:r>
                        <a:rPr lang="en-US" sz="1200" i="0" dirty="0" smtClean="0"/>
                        <a:t>)</a:t>
                      </a:r>
                      <a:endParaRPr lang="en-US" sz="12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8353798"/>
                  </a:ext>
                </a:extLst>
              </a:tr>
              <a:tr h="3519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dirty="0" smtClean="0"/>
                        <a:t>Desert</a:t>
                      </a:r>
                      <a:r>
                        <a:rPr lang="en-US" sz="1200" i="0" baseline="0" dirty="0" smtClean="0"/>
                        <a:t> lavender (</a:t>
                      </a:r>
                      <a:r>
                        <a:rPr lang="en-US" sz="1200" i="1" baseline="0" dirty="0" err="1" smtClean="0"/>
                        <a:t>Hyptis</a:t>
                      </a:r>
                      <a:r>
                        <a:rPr lang="en-US" sz="1200" i="1" baseline="0" dirty="0" smtClean="0"/>
                        <a:t> </a:t>
                      </a:r>
                      <a:r>
                        <a:rPr lang="en-US" sz="1200" i="1" baseline="0" dirty="0" err="1" smtClean="0"/>
                        <a:t>emoryi</a:t>
                      </a:r>
                      <a:r>
                        <a:rPr lang="en-US" sz="1200" i="0" baseline="0" dirty="0" smtClean="0"/>
                        <a:t>)</a:t>
                      </a:r>
                      <a:endParaRPr lang="en-US" sz="1200" i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7213088"/>
                  </a:ext>
                </a:extLst>
              </a:tr>
              <a:tr h="3519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 smtClean="0"/>
                        <a:t>Winterfat</a:t>
                      </a:r>
                      <a:r>
                        <a:rPr lang="en-US" sz="1200" b="1" baseline="0" dirty="0" smtClean="0"/>
                        <a:t> (</a:t>
                      </a:r>
                      <a:r>
                        <a:rPr lang="en-US" sz="1200" b="1" i="1" dirty="0" err="1" smtClean="0"/>
                        <a:t>Krascheninnikovia</a:t>
                      </a:r>
                      <a:r>
                        <a:rPr lang="en-US" sz="1200" b="1" i="1" dirty="0" smtClean="0"/>
                        <a:t> </a:t>
                      </a:r>
                      <a:r>
                        <a:rPr lang="en-US" sz="1200" b="1" i="1" dirty="0" err="1" smtClean="0"/>
                        <a:t>lanata</a:t>
                      </a:r>
                      <a:r>
                        <a:rPr lang="en-US" sz="1200" b="1" i="1" dirty="0" smtClean="0"/>
                        <a:t>)</a:t>
                      </a:r>
                      <a:endParaRPr lang="en-US" sz="1200" b="1" i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293342"/>
                  </a:ext>
                </a:extLst>
              </a:tr>
              <a:tr h="3519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Blackfoot daisy (</a:t>
                      </a:r>
                      <a:r>
                        <a:rPr lang="en-US" sz="1200" b="1" i="1" dirty="0" smtClean="0">
                          <a:solidFill>
                            <a:schemeClr val="tx1"/>
                          </a:solidFill>
                        </a:rPr>
                        <a:t>Melampodium leucanthum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514874"/>
                  </a:ext>
                </a:extLst>
              </a:tr>
              <a:tr h="3588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Penstemon species (</a:t>
                      </a:r>
                      <a:r>
                        <a:rPr lang="en-US" sz="1200" i="1" dirty="0" smtClean="0"/>
                        <a:t>Penstemon </a:t>
                      </a:r>
                      <a:r>
                        <a:rPr lang="en-US" sz="1200" i="0" dirty="0" smtClean="0"/>
                        <a:t>spp.</a:t>
                      </a:r>
                      <a:r>
                        <a:rPr lang="en-US" sz="1200" dirty="0" smtClean="0"/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0770507"/>
                  </a:ext>
                </a:extLst>
              </a:tr>
              <a:tr h="3588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Autumn sage (</a:t>
                      </a:r>
                      <a:r>
                        <a:rPr lang="en-US" sz="1200" b="0" i="1" dirty="0" smtClean="0">
                          <a:solidFill>
                            <a:schemeClr val="tx1"/>
                          </a:solidFill>
                        </a:rPr>
                        <a:t>Salvia greggii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680498"/>
                  </a:ext>
                </a:extLst>
              </a:tr>
              <a:tr h="3588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Mount Lemmon Marigold</a:t>
                      </a:r>
                      <a:r>
                        <a:rPr lang="en-US" sz="1200" b="1" baseline="0" dirty="0" smtClean="0"/>
                        <a:t> (</a:t>
                      </a:r>
                      <a:r>
                        <a:rPr lang="en-US" sz="1200" b="1" i="1" dirty="0" err="1" smtClean="0"/>
                        <a:t>Tagetes</a:t>
                      </a:r>
                      <a:r>
                        <a:rPr lang="en-US" sz="1200" b="1" i="1" dirty="0" smtClean="0"/>
                        <a:t> </a:t>
                      </a:r>
                      <a:r>
                        <a:rPr lang="en-US" sz="1200" b="1" i="1" dirty="0" err="1" smtClean="0"/>
                        <a:t>lemmonii</a:t>
                      </a:r>
                      <a:r>
                        <a:rPr lang="en-US" sz="1200" b="1" i="1" dirty="0" smtClean="0"/>
                        <a:t>)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3519713"/>
                  </a:ext>
                </a:extLst>
              </a:tr>
              <a:tr h="3519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Yellow trumpet bush (</a:t>
                      </a:r>
                      <a:r>
                        <a:rPr lang="en-US" sz="1200" i="1" dirty="0" err="1" smtClean="0"/>
                        <a:t>Tecoma</a:t>
                      </a:r>
                      <a:r>
                        <a:rPr lang="en-US" sz="1200" i="1" dirty="0" smtClean="0"/>
                        <a:t> </a:t>
                      </a:r>
                      <a:r>
                        <a:rPr lang="en-US" sz="1200" i="1" dirty="0" err="1" smtClean="0"/>
                        <a:t>stans</a:t>
                      </a:r>
                      <a:r>
                        <a:rPr lang="en-US" sz="1200" dirty="0" smtClean="0"/>
                        <a:t>)</a:t>
                      </a:r>
                      <a:endParaRPr lang="en-US" sz="1200" i="1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1645750"/>
                  </a:ext>
                </a:extLst>
              </a:tr>
              <a:tr h="3519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Angelita</a:t>
                      </a:r>
                      <a:r>
                        <a:rPr lang="en-US" sz="1200" dirty="0" smtClean="0"/>
                        <a:t> daisy (</a:t>
                      </a:r>
                      <a:r>
                        <a:rPr lang="en-US" sz="1200" i="1" dirty="0" smtClean="0"/>
                        <a:t>Tetraneuris acaulis</a:t>
                      </a:r>
                      <a:r>
                        <a:rPr lang="en-US" sz="1200" dirty="0" smtClean="0"/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173128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121618"/>
              </p:ext>
            </p:extLst>
          </p:nvPr>
        </p:nvGraphicFramePr>
        <p:xfrm>
          <a:off x="153712" y="1597572"/>
          <a:ext cx="4123997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3474">
                  <a:extLst>
                    <a:ext uri="{9D8B030D-6E8A-4147-A177-3AD203B41FA5}">
                      <a16:colId xmlns:a16="http://schemas.microsoft.com/office/drawing/2014/main" val="1209998274"/>
                    </a:ext>
                  </a:extLst>
                </a:gridCol>
                <a:gridCol w="1040523">
                  <a:extLst>
                    <a:ext uri="{9D8B030D-6E8A-4147-A177-3AD203B41FA5}">
                      <a16:colId xmlns:a16="http://schemas.microsoft.com/office/drawing/2014/main" val="4155289652"/>
                    </a:ext>
                  </a:extLst>
                </a:gridCol>
              </a:tblGrid>
              <a:tr h="270183">
                <a:tc>
                  <a:txBody>
                    <a:bodyPr/>
                    <a:lstStyle/>
                    <a:p>
                      <a:r>
                        <a:rPr lang="en-US" dirty="0" smtClean="0"/>
                        <a:t>Plant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Number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1268742"/>
                  </a:ext>
                </a:extLst>
              </a:tr>
              <a:tr h="270183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Moonshine Yarrow (</a:t>
                      </a:r>
                      <a:r>
                        <a:rPr lang="en-US" sz="1200" b="1" i="1" dirty="0" err="1" smtClean="0"/>
                        <a:t>Achillea</a:t>
                      </a:r>
                      <a:r>
                        <a:rPr lang="en-US" sz="1200" b="1" i="1" dirty="0" smtClean="0"/>
                        <a:t> x ‘Moonshine’)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3767811"/>
                  </a:ext>
                </a:extLst>
              </a:tr>
              <a:tr h="270183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Arizona milkweed (</a:t>
                      </a:r>
                      <a:r>
                        <a:rPr lang="en-US" sz="1200" b="1" i="1" dirty="0" err="1" smtClean="0">
                          <a:solidFill>
                            <a:schemeClr val="tx1"/>
                          </a:solidFill>
                        </a:rPr>
                        <a:t>Asclepias</a:t>
                      </a:r>
                      <a:r>
                        <a:rPr lang="en-US" sz="1200" b="1" i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="1" i="1" dirty="0" err="1" smtClean="0">
                          <a:solidFill>
                            <a:schemeClr val="tx1"/>
                          </a:solidFill>
                        </a:rPr>
                        <a:t>angustifolia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8919386"/>
                  </a:ext>
                </a:extLst>
              </a:tr>
              <a:tr h="2701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Antelope horns milkweed (</a:t>
                      </a:r>
                      <a:r>
                        <a:rPr lang="en-US" sz="1200" i="1" dirty="0" smtClean="0"/>
                        <a:t>Asclepias </a:t>
                      </a:r>
                      <a:r>
                        <a:rPr lang="en-US" sz="1200" i="1" dirty="0" err="1" smtClean="0"/>
                        <a:t>asperula</a:t>
                      </a:r>
                      <a:r>
                        <a:rPr lang="en-US" sz="12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118380"/>
                  </a:ext>
                </a:extLst>
              </a:tr>
              <a:tr h="2701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Giant sand milkweed (</a:t>
                      </a:r>
                      <a:r>
                        <a:rPr lang="en-US" sz="1200" i="1" dirty="0" smtClean="0"/>
                        <a:t>Asclepias </a:t>
                      </a:r>
                      <a:r>
                        <a:rPr lang="en-US" sz="1200" i="1" dirty="0" err="1" smtClean="0"/>
                        <a:t>erosa</a:t>
                      </a:r>
                      <a:r>
                        <a:rPr lang="en-US" sz="12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0150438"/>
                  </a:ext>
                </a:extLst>
              </a:tr>
              <a:tr h="2701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</a:rPr>
                        <a:t>Pineneedle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 milkweed (</a:t>
                      </a:r>
                      <a:r>
                        <a:rPr lang="en-US" sz="1200" b="1" i="1" dirty="0" smtClean="0">
                          <a:solidFill>
                            <a:schemeClr val="tx1"/>
                          </a:solidFill>
                        </a:rPr>
                        <a:t>Asclepias </a:t>
                      </a:r>
                      <a:r>
                        <a:rPr lang="en-US" sz="1200" b="1" i="1" dirty="0" err="1" smtClean="0">
                          <a:solidFill>
                            <a:schemeClr val="tx1"/>
                          </a:solidFill>
                        </a:rPr>
                        <a:t>linaria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452102"/>
                  </a:ext>
                </a:extLst>
              </a:tr>
              <a:tr h="2701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Desert milkweed (</a:t>
                      </a:r>
                      <a:r>
                        <a:rPr lang="en-US" sz="1200" b="1" i="1" dirty="0" smtClean="0">
                          <a:solidFill>
                            <a:schemeClr val="tx1"/>
                          </a:solidFill>
                        </a:rPr>
                        <a:t>Asclepias </a:t>
                      </a:r>
                      <a:r>
                        <a:rPr lang="en-US" sz="1200" b="1" i="1" dirty="0" err="1" smtClean="0">
                          <a:solidFill>
                            <a:schemeClr val="tx1"/>
                          </a:solidFill>
                        </a:rPr>
                        <a:t>subulata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6007306"/>
                  </a:ext>
                </a:extLst>
              </a:tr>
              <a:tr h="2701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Horsetail milkweed (</a:t>
                      </a:r>
                      <a:r>
                        <a:rPr lang="en-US" sz="1200" i="1" dirty="0" smtClean="0"/>
                        <a:t>Asclepias subverticillata</a:t>
                      </a:r>
                      <a:r>
                        <a:rPr lang="en-US" sz="1200" i="0" dirty="0" smtClean="0"/>
                        <a:t>)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6735941"/>
                  </a:ext>
                </a:extLst>
              </a:tr>
              <a:tr h="2701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Desert marigold (</a:t>
                      </a:r>
                      <a:r>
                        <a:rPr lang="en-US" sz="1200" i="1" dirty="0" err="1" smtClean="0"/>
                        <a:t>Baileya</a:t>
                      </a:r>
                      <a:r>
                        <a:rPr lang="en-US" sz="1200" i="1" dirty="0" smtClean="0"/>
                        <a:t> </a:t>
                      </a:r>
                      <a:r>
                        <a:rPr lang="en-US" sz="1200" i="1" dirty="0" err="1" smtClean="0"/>
                        <a:t>multiradiata</a:t>
                      </a:r>
                      <a:r>
                        <a:rPr lang="en-US" sz="12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806557"/>
                  </a:ext>
                </a:extLst>
              </a:tr>
              <a:tr h="2701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Chocolate flower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sz="1200" b="1" i="1" baseline="0" dirty="0" smtClean="0">
                          <a:solidFill>
                            <a:schemeClr val="tx1"/>
                          </a:solidFill>
                        </a:rPr>
                        <a:t>Berlandiera lyrata</a:t>
                      </a:r>
                      <a:r>
                        <a:rPr lang="en-US" sz="1200" b="1" i="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200" b="1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822569"/>
                  </a:ext>
                </a:extLst>
              </a:tr>
              <a:tr h="2701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Baja fairy duster</a:t>
                      </a:r>
                      <a:r>
                        <a:rPr lang="en-US" sz="1200" i="1" baseline="0" dirty="0" smtClean="0"/>
                        <a:t> </a:t>
                      </a:r>
                      <a:r>
                        <a:rPr lang="en-US" sz="1200" i="0" baseline="0" dirty="0" smtClean="0"/>
                        <a:t>(</a:t>
                      </a:r>
                      <a:r>
                        <a:rPr lang="en-US" sz="1200" i="1" dirty="0" smtClean="0"/>
                        <a:t>Calliandra californica</a:t>
                      </a:r>
                      <a:r>
                        <a:rPr lang="en-US" sz="1200" i="0" dirty="0" smtClean="0"/>
                        <a:t>)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41557"/>
                  </a:ext>
                </a:extLst>
              </a:tr>
              <a:tr h="2701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Pink fairy duster (</a:t>
                      </a:r>
                      <a:r>
                        <a:rPr lang="en-US" sz="1200" i="1" dirty="0" smtClean="0"/>
                        <a:t>Calliandra eriophylla</a:t>
                      </a:r>
                      <a:r>
                        <a:rPr lang="en-US" sz="1200" i="0" dirty="0" smtClean="0"/>
                        <a:t>)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052298"/>
                  </a:ext>
                </a:extLst>
              </a:tr>
              <a:tr h="2701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Desert willow (</a:t>
                      </a:r>
                      <a:r>
                        <a:rPr lang="en-US" sz="1200" i="1" dirty="0" err="1" smtClean="0"/>
                        <a:t>Chilopsis</a:t>
                      </a:r>
                      <a:r>
                        <a:rPr lang="en-US" sz="1200" i="1" dirty="0" smtClean="0"/>
                        <a:t> </a:t>
                      </a:r>
                      <a:r>
                        <a:rPr lang="en-US" sz="1200" i="1" dirty="0" err="1" smtClean="0"/>
                        <a:t>linearis</a:t>
                      </a:r>
                      <a:r>
                        <a:rPr lang="en-US" sz="1200" dirty="0" smtClean="0"/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316521"/>
                  </a:ext>
                </a:extLst>
              </a:tr>
              <a:tr h="2701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Damianita</a:t>
                      </a:r>
                      <a:r>
                        <a:rPr lang="en-US" sz="1200" dirty="0" smtClean="0"/>
                        <a:t> daisy (</a:t>
                      </a:r>
                      <a:r>
                        <a:rPr lang="en-US" sz="1200" i="1" dirty="0" smtClean="0"/>
                        <a:t>Chrysactinia mexicana</a:t>
                      </a:r>
                      <a:r>
                        <a:rPr lang="en-US" sz="1200" dirty="0" smtClean="0"/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794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8929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Winterfat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err="1" smtClean="0"/>
              <a:t>Krascheninnikovia</a:t>
            </a:r>
            <a:r>
              <a:rPr lang="en-US" i="1" dirty="0" smtClean="0"/>
              <a:t> </a:t>
            </a:r>
            <a:r>
              <a:rPr lang="en-US" i="1" dirty="0" err="1" smtClean="0"/>
              <a:t>lanata</a:t>
            </a:r>
            <a:endParaRPr lang="en-US" i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98" y="2532892"/>
            <a:ext cx="2880620" cy="288062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97" y="2474869"/>
            <a:ext cx="4000704" cy="2996666"/>
          </a:xfrm>
        </p:spPr>
      </p:pic>
    </p:spTree>
    <p:extLst>
      <p:ext uri="{BB962C8B-B14F-4D97-AF65-F5344CB8AC3E}">
        <p14:creationId xmlns:p14="http://schemas.microsoft.com/office/powerpoint/2010/main" val="3720790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Blackfoot daisy</a:t>
            </a:r>
            <a:br>
              <a:rPr lang="en-US" dirty="0" smtClean="0"/>
            </a:br>
            <a:r>
              <a:rPr lang="en-US" i="1" dirty="0"/>
              <a:t>Melampodium leucanthum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90689"/>
            <a:ext cx="4435366" cy="44353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8" y="2274110"/>
            <a:ext cx="4204138" cy="326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62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smtClean="0"/>
              <a:t/>
            </a:r>
            <a:br>
              <a:rPr lang="en-US" sz="4900" dirty="0" smtClean="0"/>
            </a:br>
            <a:r>
              <a:rPr lang="en-US" sz="4900" dirty="0" smtClean="0"/>
              <a:t>Penstemon</a:t>
            </a:r>
            <a:br>
              <a:rPr lang="en-US" sz="4900" dirty="0" smtClean="0"/>
            </a:br>
            <a:r>
              <a:rPr lang="en-US" sz="4900" i="1" dirty="0" err="1" smtClean="0"/>
              <a:t>Penstemon</a:t>
            </a:r>
            <a:r>
              <a:rPr lang="en-US" sz="4900" i="1" dirty="0" smtClean="0"/>
              <a:t> </a:t>
            </a:r>
            <a:r>
              <a:rPr lang="en-US" sz="4900" dirty="0" smtClean="0"/>
              <a:t>spp</a:t>
            </a:r>
            <a:r>
              <a:rPr lang="en-US" sz="4900" i="1" dirty="0" smtClean="0"/>
              <a:t>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069137"/>
            <a:ext cx="3468412" cy="3468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90689"/>
            <a:ext cx="4219448" cy="422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75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smtClean="0"/>
              <a:t/>
            </a:r>
            <a:br>
              <a:rPr lang="en-US" sz="4900" dirty="0" smtClean="0"/>
            </a:br>
            <a:r>
              <a:rPr lang="en-US" sz="4900" dirty="0" smtClean="0"/>
              <a:t>Autumn sage</a:t>
            </a:r>
            <a:br>
              <a:rPr lang="en-US" sz="4900" dirty="0" smtClean="0"/>
            </a:br>
            <a:r>
              <a:rPr lang="en-US" sz="4900" i="1" dirty="0" smtClean="0"/>
              <a:t>Salvia greggii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25" y="1975928"/>
            <a:ext cx="3636640" cy="4209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879" y="2091550"/>
            <a:ext cx="5046300" cy="397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60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Mount Lemmon Marigold</a:t>
            </a:r>
            <a:br>
              <a:rPr lang="en-US" dirty="0" smtClean="0"/>
            </a:br>
            <a:r>
              <a:rPr lang="en-US" i="1" dirty="0" err="1" smtClean="0"/>
              <a:t>Tagetes</a:t>
            </a:r>
            <a:r>
              <a:rPr lang="en-US" i="1" dirty="0" smtClean="0"/>
              <a:t> </a:t>
            </a:r>
            <a:r>
              <a:rPr lang="en-US" i="1" dirty="0" err="1" smtClean="0"/>
              <a:t>lemmonii</a:t>
            </a:r>
            <a:endParaRPr lang="en-US" i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5" y="2842954"/>
            <a:ext cx="3578866" cy="217465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795" y="2618509"/>
            <a:ext cx="4171464" cy="2599821"/>
          </a:xfrm>
        </p:spPr>
      </p:pic>
    </p:spTree>
    <p:extLst>
      <p:ext uri="{BB962C8B-B14F-4D97-AF65-F5344CB8AC3E}">
        <p14:creationId xmlns:p14="http://schemas.microsoft.com/office/powerpoint/2010/main" val="518655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Yellow trumpet bush </a:t>
            </a:r>
            <a:br>
              <a:rPr lang="en-US" dirty="0" smtClean="0"/>
            </a:br>
            <a:r>
              <a:rPr lang="en-US" i="1" dirty="0" err="1" smtClean="0"/>
              <a:t>Tecoma</a:t>
            </a:r>
            <a:r>
              <a:rPr lang="en-US" i="1" dirty="0" smtClean="0"/>
              <a:t> </a:t>
            </a:r>
            <a:r>
              <a:rPr lang="en-US" i="1" dirty="0" err="1" smtClean="0"/>
              <a:t>stans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27907"/>
            <a:ext cx="4325256" cy="5767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37" y="2294297"/>
            <a:ext cx="4317926" cy="323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67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Angelita</a:t>
            </a:r>
            <a:r>
              <a:rPr lang="en-US" dirty="0"/>
              <a:t> </a:t>
            </a:r>
            <a:r>
              <a:rPr lang="en-US" dirty="0" smtClean="0"/>
              <a:t>daisy</a:t>
            </a:r>
            <a:br>
              <a:rPr lang="en-US" dirty="0" smtClean="0"/>
            </a:br>
            <a:r>
              <a:rPr lang="en-US" i="1" dirty="0"/>
              <a:t>Tetraneuris acaulis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456729"/>
            <a:ext cx="3121152" cy="3121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471" y="1690689"/>
            <a:ext cx="4647342" cy="465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80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Educational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Check out the Monarch Joint Venture website for a number of educational resources. Links to information about funding for school gardens, curricula, and case studies can </a:t>
            </a:r>
            <a:r>
              <a:rPr lang="en-US" dirty="0"/>
              <a:t>be found here: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monarchjointventure.org/get-involved/i-am-a/educator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811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Moonshine Yarrow</a:t>
            </a:r>
            <a:br>
              <a:rPr lang="en-US" dirty="0" smtClean="0"/>
            </a:br>
            <a:r>
              <a:rPr lang="en-US" i="1" dirty="0" err="1" smtClean="0"/>
              <a:t>Achillea</a:t>
            </a:r>
            <a:r>
              <a:rPr lang="en-US" i="1" dirty="0" smtClean="0"/>
              <a:t> x ‘Moonshine’</a:t>
            </a:r>
            <a:endParaRPr lang="en-US" i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40" y="2477190"/>
            <a:ext cx="3580460" cy="2681889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976" y="2287816"/>
            <a:ext cx="3255998" cy="3060638"/>
          </a:xfrm>
        </p:spPr>
      </p:pic>
    </p:spTree>
    <p:extLst>
      <p:ext uri="{BB962C8B-B14F-4D97-AF65-F5344CB8AC3E}">
        <p14:creationId xmlns:p14="http://schemas.microsoft.com/office/powerpoint/2010/main" val="1755714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Arizona milkweed</a:t>
            </a:r>
            <a:br>
              <a:rPr lang="en-US" dirty="0" smtClean="0"/>
            </a:br>
            <a:r>
              <a:rPr lang="en-US" i="1" dirty="0" err="1" smtClean="0"/>
              <a:t>Asclepias</a:t>
            </a:r>
            <a:r>
              <a:rPr lang="en-US" i="1" dirty="0" smtClean="0"/>
              <a:t> </a:t>
            </a:r>
            <a:r>
              <a:rPr lang="en-US" i="1" dirty="0" err="1" smtClean="0"/>
              <a:t>angustifolia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19610"/>
            <a:ext cx="4489052" cy="336679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" y="2119610"/>
            <a:ext cx="4328730" cy="3366790"/>
          </a:xfrm>
        </p:spPr>
      </p:pic>
    </p:spTree>
    <p:extLst>
      <p:ext uri="{BB962C8B-B14F-4D97-AF65-F5344CB8AC3E}">
        <p14:creationId xmlns:p14="http://schemas.microsoft.com/office/powerpoint/2010/main" val="2645808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smtClean="0"/>
              <a:t/>
            </a:r>
            <a:br>
              <a:rPr lang="en-US" sz="4900" dirty="0" smtClean="0"/>
            </a:br>
            <a:r>
              <a:rPr lang="en-US" sz="4900" dirty="0" smtClean="0"/>
              <a:t>Antelope </a:t>
            </a:r>
            <a:r>
              <a:rPr lang="en-US" sz="4900" dirty="0"/>
              <a:t>horns milkweed </a:t>
            </a:r>
            <a:r>
              <a:rPr lang="en-US" sz="4900" dirty="0" smtClean="0"/>
              <a:t/>
            </a:r>
            <a:br>
              <a:rPr lang="en-US" sz="4900" dirty="0" smtClean="0"/>
            </a:br>
            <a:r>
              <a:rPr lang="en-US" sz="4900" i="1" dirty="0" err="1" smtClean="0"/>
              <a:t>Asclepias</a:t>
            </a:r>
            <a:r>
              <a:rPr lang="en-US" sz="4900" i="1" dirty="0" smtClean="0"/>
              <a:t> </a:t>
            </a:r>
            <a:r>
              <a:rPr lang="en-US" sz="4900" i="1" dirty="0" err="1" smtClean="0"/>
              <a:t>asperula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739" y="1690689"/>
            <a:ext cx="4689090" cy="4689090"/>
          </a:xfrm>
          <a:ln>
            <a:noFill/>
          </a:ln>
        </p:spPr>
      </p:pic>
      <p:pic>
        <p:nvPicPr>
          <p:cNvPr id="5" name="Picture 2" descr="http://hasbrouck.asu.edu/imglib/seinet/Apocynaceae/201503/Asclepias-asperula-F-web-N2165_14276461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47" y="2340441"/>
            <a:ext cx="3394300" cy="338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465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Giant sand milkweed</a:t>
            </a:r>
            <a:br>
              <a:rPr lang="en-US" dirty="0" smtClean="0"/>
            </a:br>
            <a:r>
              <a:rPr lang="en-US" i="1" dirty="0" err="1" smtClean="0"/>
              <a:t>Asclepias</a:t>
            </a:r>
            <a:r>
              <a:rPr lang="en-US" i="1" dirty="0" smtClean="0"/>
              <a:t> </a:t>
            </a:r>
            <a:r>
              <a:rPr lang="en-US" i="1" dirty="0" err="1" smtClean="0"/>
              <a:t>erosa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774772"/>
            <a:ext cx="3263503" cy="4351338"/>
          </a:xfrm>
        </p:spPr>
      </p:pic>
      <p:pic>
        <p:nvPicPr>
          <p:cNvPr id="5" name="Picture 2" descr="http://calphotos.berkeley.edu/imgs/512x768/0000_0000/0605/103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165" y="1027907"/>
            <a:ext cx="3618186" cy="542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491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016" y="470229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sz="4900" dirty="0" err="1" smtClean="0"/>
              <a:t>Pineneedle</a:t>
            </a:r>
            <a:r>
              <a:rPr lang="en-US" sz="4900" dirty="0" smtClean="0"/>
              <a:t> milkweed</a:t>
            </a:r>
            <a:r>
              <a:rPr lang="en-US" sz="4900" dirty="0"/>
              <a:t/>
            </a:r>
            <a:br>
              <a:rPr lang="en-US" sz="4900" dirty="0"/>
            </a:br>
            <a:r>
              <a:rPr lang="en-US" sz="4900" i="1" dirty="0" err="1" smtClean="0"/>
              <a:t>Asclepias</a:t>
            </a:r>
            <a:r>
              <a:rPr lang="en-US" sz="4900" i="1" dirty="0" smtClean="0"/>
              <a:t> </a:t>
            </a:r>
            <a:r>
              <a:rPr lang="en-US" sz="4900" i="1" dirty="0" err="1" smtClean="0"/>
              <a:t>linaria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72" y="2292676"/>
            <a:ext cx="3024082" cy="30240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909" y="1690689"/>
            <a:ext cx="5637408" cy="422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41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Desert milkweed</a:t>
            </a:r>
            <a:br>
              <a:rPr lang="en-US" dirty="0" smtClean="0"/>
            </a:br>
            <a:r>
              <a:rPr lang="en-US" i="1" dirty="0" err="1" smtClean="0"/>
              <a:t>Asclepias</a:t>
            </a:r>
            <a:r>
              <a:rPr lang="en-US" i="1" dirty="0" smtClean="0"/>
              <a:t> </a:t>
            </a:r>
            <a:r>
              <a:rPr lang="en-US" i="1" dirty="0" err="1" smtClean="0"/>
              <a:t>subulata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054772"/>
            <a:ext cx="3710256" cy="3715408"/>
          </a:xfrm>
          <a:prstGeom prst="rect">
            <a:avLst/>
          </a:prstGeom>
        </p:spPr>
      </p:pic>
      <p:pic>
        <p:nvPicPr>
          <p:cNvPr id="5" name="Picture 4" descr="M:\Angelica Pictures\My Photos\Wildflowers, Vines and Groundcovers\Herbaceous Perennial-Desert Milkweed-Asclepias subulat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372" y="365126"/>
            <a:ext cx="3990432" cy="5976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723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Horsetail milkweed</a:t>
            </a:r>
            <a:br>
              <a:rPr lang="en-US" dirty="0" smtClean="0"/>
            </a:br>
            <a:r>
              <a:rPr lang="en-US" i="1" dirty="0" err="1" smtClean="0"/>
              <a:t>Asclepias</a:t>
            </a:r>
            <a:r>
              <a:rPr lang="en-US" i="1" dirty="0" smtClean="0"/>
              <a:t> subverticillata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629" y="1690689"/>
            <a:ext cx="4501380" cy="4501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19" y="2096813"/>
            <a:ext cx="3925614" cy="3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7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574</TotalTime>
  <Words>264</Words>
  <Application>Microsoft Office PowerPoint</Application>
  <PresentationFormat>On-screen Show (4:3)</PresentationFormat>
  <Paragraphs>66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Pollinator Garden Plant List</vt:lpstr>
      <vt:lpstr>Checklist – what’s in your garden?</vt:lpstr>
      <vt:lpstr>Moonshine Yarrow Achillea x ‘Moonshine’</vt:lpstr>
      <vt:lpstr>Arizona milkweed Asclepias angustifolia</vt:lpstr>
      <vt:lpstr> Antelope horns milkweed  Asclepias asperula </vt:lpstr>
      <vt:lpstr>Giant sand milkweed Asclepias erosa</vt:lpstr>
      <vt:lpstr>Pineneedle milkweed Asclepias linaria </vt:lpstr>
      <vt:lpstr>Desert milkweed Asclepias subulata</vt:lpstr>
      <vt:lpstr>Horsetail milkweed Asclepias subverticillata</vt:lpstr>
      <vt:lpstr>Desert marigold Baileya multiradiata</vt:lpstr>
      <vt:lpstr>Chocolate flower Berlandiera lyrata</vt:lpstr>
      <vt:lpstr>Baja Fairy Duster Calliandra californica</vt:lpstr>
      <vt:lpstr>PowerPoint Presentation</vt:lpstr>
      <vt:lpstr>Desert willow Chilopsis linearis</vt:lpstr>
      <vt:lpstr>Damianita daisy Chrysactinia mexicana</vt:lpstr>
      <vt:lpstr>Gregg’s mistflower Conoclinium greggii</vt:lpstr>
      <vt:lpstr>Yellow dalea Dalea lutea</vt:lpstr>
      <vt:lpstr>Eastern Mojave buckwheat Eriogonum fasciculatum</vt:lpstr>
      <vt:lpstr>Desert lavender Hyptis emoryi</vt:lpstr>
      <vt:lpstr>Winterfat Krascheninnikovia lanata</vt:lpstr>
      <vt:lpstr>Blackfoot daisy Melampodium leucanthum</vt:lpstr>
      <vt:lpstr> Penstemon Penstemon spp. </vt:lpstr>
      <vt:lpstr> Autumn sage Salvia greggii </vt:lpstr>
      <vt:lpstr>Mount Lemmon Marigold Tagetes lemmonii</vt:lpstr>
      <vt:lpstr>Yellow trumpet bush  Tecoma stans</vt:lpstr>
      <vt:lpstr>Angelita daisy Tetraneuris acaulis</vt:lpstr>
      <vt:lpstr>Educational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Melkonoff</dc:creator>
  <cp:lastModifiedBy>Natalie Melkonoff</cp:lastModifiedBy>
  <cp:revision>109</cp:revision>
  <dcterms:created xsi:type="dcterms:W3CDTF">2017-12-11T16:47:49Z</dcterms:created>
  <dcterms:modified xsi:type="dcterms:W3CDTF">2019-03-20T23:04:20Z</dcterms:modified>
</cp:coreProperties>
</file>